
<file path=[Content_Types].xml><?xml version="1.0" encoding="utf-8"?>
<Types xmlns="http://schemas.openxmlformats.org/package/2006/content-types">
  <Default Extension="3gp" ContentType="video/3gp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59" r:id="rId5"/>
    <p:sldId id="262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5" r:id="rId17"/>
    <p:sldId id="267" r:id="rId18"/>
    <p:sldId id="266" r:id="rId19"/>
    <p:sldId id="268" r:id="rId20"/>
    <p:sldId id="281" r:id="rId21"/>
    <p:sldId id="282" r:id="rId22"/>
    <p:sldId id="284" r:id="rId23"/>
    <p:sldId id="283" r:id="rId24"/>
    <p:sldId id="285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ima Viera" userId="0c8409e9180ac889" providerId="LiveId" clId="{66CB35F4-D788-4BFD-8A32-852953EE67B9}"/>
    <pc:docChg chg="undo custSel addSld delSld modSld sldOrd">
      <pc:chgData name="Fatima Viera" userId="0c8409e9180ac889" providerId="LiveId" clId="{66CB35F4-D788-4BFD-8A32-852953EE67B9}" dt="2024-02-26T19:18:37.188" v="267" actId="2696"/>
      <pc:docMkLst>
        <pc:docMk/>
      </pc:docMkLst>
      <pc:sldChg chg="modSp mod">
        <pc:chgData name="Fatima Viera" userId="0c8409e9180ac889" providerId="LiveId" clId="{66CB35F4-D788-4BFD-8A32-852953EE67B9}" dt="2024-02-26T19:04:43.910" v="56" actId="2711"/>
        <pc:sldMkLst>
          <pc:docMk/>
          <pc:sldMk cId="286694598" sldId="282"/>
        </pc:sldMkLst>
        <pc:spChg chg="mod">
          <ac:chgData name="Fatima Viera" userId="0c8409e9180ac889" providerId="LiveId" clId="{66CB35F4-D788-4BFD-8A32-852953EE67B9}" dt="2024-02-26T19:04:43.910" v="56" actId="2711"/>
          <ac:spMkLst>
            <pc:docMk/>
            <pc:sldMk cId="286694598" sldId="282"/>
            <ac:spMk id="4" creationId="{249A1624-0D11-FE08-142B-EEC93D658632}"/>
          </ac:spMkLst>
        </pc:spChg>
      </pc:sldChg>
      <pc:sldChg chg="modSp mod">
        <pc:chgData name="Fatima Viera" userId="0c8409e9180ac889" providerId="LiveId" clId="{66CB35F4-D788-4BFD-8A32-852953EE67B9}" dt="2024-02-26T19:15:06.919" v="150" actId="20577"/>
        <pc:sldMkLst>
          <pc:docMk/>
          <pc:sldMk cId="426769208" sldId="283"/>
        </pc:sldMkLst>
        <pc:spChg chg="mod">
          <ac:chgData name="Fatima Viera" userId="0c8409e9180ac889" providerId="LiveId" clId="{66CB35F4-D788-4BFD-8A32-852953EE67B9}" dt="2024-02-26T19:15:06.919" v="150" actId="20577"/>
          <ac:spMkLst>
            <pc:docMk/>
            <pc:sldMk cId="426769208" sldId="283"/>
            <ac:spMk id="2" creationId="{3C662281-D19A-9DE2-A43C-B6886BC90242}"/>
          </ac:spMkLst>
        </pc:spChg>
      </pc:sldChg>
      <pc:sldChg chg="addSp delSp modSp new mod ord modClrScheme chgLayout">
        <pc:chgData name="Fatima Viera" userId="0c8409e9180ac889" providerId="LiveId" clId="{66CB35F4-D788-4BFD-8A32-852953EE67B9}" dt="2024-02-26T19:15:07.166" v="151" actId="20578"/>
        <pc:sldMkLst>
          <pc:docMk/>
          <pc:sldMk cId="1629359892" sldId="284"/>
        </pc:sldMkLst>
        <pc:spChg chg="del mod ord">
          <ac:chgData name="Fatima Viera" userId="0c8409e9180ac889" providerId="LiveId" clId="{66CB35F4-D788-4BFD-8A32-852953EE67B9}" dt="2024-02-26T19:02:39.256" v="1" actId="700"/>
          <ac:spMkLst>
            <pc:docMk/>
            <pc:sldMk cId="1629359892" sldId="284"/>
            <ac:spMk id="2" creationId="{11BB842C-E765-98F9-79F2-44CE350F5CF5}"/>
          </ac:spMkLst>
        </pc:spChg>
        <pc:spChg chg="del mod ord">
          <ac:chgData name="Fatima Viera" userId="0c8409e9180ac889" providerId="LiveId" clId="{66CB35F4-D788-4BFD-8A32-852953EE67B9}" dt="2024-02-26T19:02:39.256" v="1" actId="700"/>
          <ac:spMkLst>
            <pc:docMk/>
            <pc:sldMk cId="1629359892" sldId="284"/>
            <ac:spMk id="3" creationId="{16BD776C-02D9-C49E-015B-682D9678A164}"/>
          </ac:spMkLst>
        </pc:spChg>
        <pc:spChg chg="add mod ord">
          <ac:chgData name="Fatima Viera" userId="0c8409e9180ac889" providerId="LiveId" clId="{66CB35F4-D788-4BFD-8A32-852953EE67B9}" dt="2024-02-26T19:05:07.061" v="58" actId="2711"/>
          <ac:spMkLst>
            <pc:docMk/>
            <pc:sldMk cId="1629359892" sldId="284"/>
            <ac:spMk id="4" creationId="{24AC87D7-155A-B92F-9E7B-76ADA6527EA5}"/>
          </ac:spMkLst>
        </pc:spChg>
        <pc:spChg chg="add del mod ord">
          <ac:chgData name="Fatima Viera" userId="0c8409e9180ac889" providerId="LiveId" clId="{66CB35F4-D788-4BFD-8A32-852953EE67B9}" dt="2024-02-26T19:02:45.059" v="2" actId="21"/>
          <ac:spMkLst>
            <pc:docMk/>
            <pc:sldMk cId="1629359892" sldId="284"/>
            <ac:spMk id="5" creationId="{346A84A2-A395-3EC5-8A6B-65E44D9E39A3}"/>
          </ac:spMkLst>
        </pc:spChg>
      </pc:sldChg>
      <pc:sldChg chg="delSp modSp new mod">
        <pc:chgData name="Fatima Viera" userId="0c8409e9180ac889" providerId="LiveId" clId="{66CB35F4-D788-4BFD-8A32-852953EE67B9}" dt="2024-02-26T19:16:10.990" v="218" actId="313"/>
        <pc:sldMkLst>
          <pc:docMk/>
          <pc:sldMk cId="2935035729" sldId="285"/>
        </pc:sldMkLst>
        <pc:spChg chg="mod">
          <ac:chgData name="Fatima Viera" userId="0c8409e9180ac889" providerId="LiveId" clId="{66CB35F4-D788-4BFD-8A32-852953EE67B9}" dt="2024-02-26T19:16:10.990" v="218" actId="313"/>
          <ac:spMkLst>
            <pc:docMk/>
            <pc:sldMk cId="2935035729" sldId="285"/>
            <ac:spMk id="2" creationId="{7A034FB0-8129-A849-C9E3-FEB00AD536AC}"/>
          </ac:spMkLst>
        </pc:spChg>
        <pc:spChg chg="del">
          <ac:chgData name="Fatima Viera" userId="0c8409e9180ac889" providerId="LiveId" clId="{66CB35F4-D788-4BFD-8A32-852953EE67B9}" dt="2024-02-26T19:15:28.340" v="153" actId="21"/>
          <ac:spMkLst>
            <pc:docMk/>
            <pc:sldMk cId="2935035729" sldId="285"/>
            <ac:spMk id="3" creationId="{78C8178A-B0FA-B82E-448A-7FD32BB46C63}"/>
          </ac:spMkLst>
        </pc:spChg>
      </pc:sldChg>
      <pc:sldChg chg="addSp delSp new del mod">
        <pc:chgData name="Fatima Viera" userId="0c8409e9180ac889" providerId="LiveId" clId="{66CB35F4-D788-4BFD-8A32-852953EE67B9}" dt="2024-02-26T19:15:00.935" v="139" actId="680"/>
        <pc:sldMkLst>
          <pc:docMk/>
          <pc:sldMk cId="3952577054" sldId="285"/>
        </pc:sldMkLst>
        <pc:spChg chg="add del">
          <ac:chgData name="Fatima Viera" userId="0c8409e9180ac889" providerId="LiveId" clId="{66CB35F4-D788-4BFD-8A32-852953EE67B9}" dt="2024-02-26T19:14:59.741" v="138" actId="21"/>
          <ac:spMkLst>
            <pc:docMk/>
            <pc:sldMk cId="3952577054" sldId="285"/>
            <ac:spMk id="3" creationId="{286302DC-2111-E3A3-A529-D99E49849452}"/>
          </ac:spMkLst>
        </pc:spChg>
      </pc:sldChg>
      <pc:sldChg chg="delSp modSp new del mod">
        <pc:chgData name="Fatima Viera" userId="0c8409e9180ac889" providerId="LiveId" clId="{66CB35F4-D788-4BFD-8A32-852953EE67B9}" dt="2024-02-26T19:18:37.188" v="267" actId="2696"/>
        <pc:sldMkLst>
          <pc:docMk/>
          <pc:sldMk cId="2157034115" sldId="286"/>
        </pc:sldMkLst>
        <pc:spChg chg="mod">
          <ac:chgData name="Fatima Viera" userId="0c8409e9180ac889" providerId="LiveId" clId="{66CB35F4-D788-4BFD-8A32-852953EE67B9}" dt="2024-02-26T19:17:54.499" v="266" actId="313"/>
          <ac:spMkLst>
            <pc:docMk/>
            <pc:sldMk cId="2157034115" sldId="286"/>
            <ac:spMk id="2" creationId="{778AB1F4-A0F9-9773-381A-C3FA13455C15}"/>
          </ac:spMkLst>
        </pc:spChg>
        <pc:spChg chg="del">
          <ac:chgData name="Fatima Viera" userId="0c8409e9180ac889" providerId="LiveId" clId="{66CB35F4-D788-4BFD-8A32-852953EE67B9}" dt="2024-02-26T19:16:51.415" v="220" actId="21"/>
          <ac:spMkLst>
            <pc:docMk/>
            <pc:sldMk cId="2157034115" sldId="286"/>
            <ac:spMk id="3" creationId="{F9E94464-7354-0640-91D8-A640843DF2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5D2-2816-432D-951C-53027AFE737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A00E1B1-1AC3-4CC1-973D-C1512E39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9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5D2-2816-432D-951C-53027AFE737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E1B1-1AC3-4CC1-973D-C1512E39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08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5D2-2816-432D-951C-53027AFE737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E1B1-1AC3-4CC1-973D-C1512E39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5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5D2-2816-432D-951C-53027AFE737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E1B1-1AC3-4CC1-973D-C1512E39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46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5D2-2816-432D-951C-53027AFE737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E1B1-1AC3-4CC1-973D-C1512E39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25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5D2-2816-432D-951C-53027AFE737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E1B1-1AC3-4CC1-973D-C1512E39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88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5D2-2816-432D-951C-53027AFE737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E1B1-1AC3-4CC1-973D-C1512E39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74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5D2-2816-432D-951C-53027AFE737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E1B1-1AC3-4CC1-973D-C1512E39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8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5D2-2816-432D-951C-53027AFE737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E1B1-1AC3-4CC1-973D-C1512E39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6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5D2-2816-432D-951C-53027AFE737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E1B1-1AC3-4CC1-973D-C1512E39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6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6CE15D2-2816-432D-951C-53027AFE737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E1B1-1AC3-4CC1-973D-C1512E39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3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E15D2-2816-432D-951C-53027AFE737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A00E1B1-1AC3-4CC1-973D-C1512E39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3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media" Target="../media/media2.3gp"/><Relationship Id="rId7" Type="http://schemas.openxmlformats.org/officeDocument/2006/relationships/image" Target="../media/image13.jpeg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4" Type="http://schemas.openxmlformats.org/officeDocument/2006/relationships/video" Target="../media/media2.3gp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w3wmQAMoxQ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C299-620E-A22C-847E-7078547FB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1913119"/>
            <a:ext cx="11998036" cy="11143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The One Where We Make It To The Top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783B3-CF67-BDFA-E4DB-5DEABCCF3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680" y="3830511"/>
            <a:ext cx="8930640" cy="8186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Happy Residents, Renewals &amp; The Summit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1362F-F9AE-1A11-521C-36B1C41DFF3D}"/>
              </a:ext>
            </a:extLst>
          </p:cNvPr>
          <p:cNvSpPr txBox="1"/>
          <p:nvPr/>
        </p:nvSpPr>
        <p:spPr>
          <a:xfrm>
            <a:off x="4206240" y="6331131"/>
            <a:ext cx="35443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https://www.youtube.com/watch?v=q-9kPks0IfE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8004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94961B-F86E-E5D6-E9B5-E91E4BF34F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255">
            <a:off x="-101768" y="-148125"/>
            <a:ext cx="3096858" cy="2965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BC0D39-4149-59BF-1D25-F107A46B31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162">
            <a:off x="9101721" y="-44683"/>
            <a:ext cx="3277011" cy="23423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F28E81-A024-F22F-7879-F21220160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64" y="168675"/>
            <a:ext cx="3543749" cy="2657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export_17">
            <a:hlinkClick r:id="" action="ppaction://media"/>
            <a:extLst>
              <a:ext uri="{FF2B5EF4-FFF2-40B4-BE49-F238E27FC236}">
                <a16:creationId xmlns:a16="http://schemas.microsoft.com/office/drawing/2014/main" id="{2B991C08-5A46-8932-F07A-F101D6FCD8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rot="21189718">
            <a:off x="335996" y="2803990"/>
            <a:ext cx="4954053" cy="3715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RPReplay_">
            <a:hlinkClick r:id="" action="ppaction://media"/>
            <a:extLst>
              <a:ext uri="{FF2B5EF4-FFF2-40B4-BE49-F238E27FC236}">
                <a16:creationId xmlns:a16="http://schemas.microsoft.com/office/drawing/2014/main" id="{9BD7D542-132D-150B-3B9F-DFC945D1CBD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200439">
            <a:off x="7469629" y="2881241"/>
            <a:ext cx="4898781" cy="3674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43143-5669-1CD2-73A4-6B16AD3B11E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8675" r="14946"/>
          <a:stretch/>
        </p:blipFill>
        <p:spPr>
          <a:xfrm rot="183442">
            <a:off x="6403237" y="72432"/>
            <a:ext cx="2785704" cy="260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51F115-C937-C127-4F62-EFFA71DE4CF7}"/>
              </a:ext>
            </a:extLst>
          </p:cNvPr>
          <p:cNvSpPr txBox="1"/>
          <p:nvPr/>
        </p:nvSpPr>
        <p:spPr>
          <a:xfrm>
            <a:off x="2693064" y="2937955"/>
            <a:ext cx="73440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Happy </a:t>
            </a:r>
          </a:p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Teams!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56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603462-4558-63E5-F657-0A2094156C9F}"/>
              </a:ext>
            </a:extLst>
          </p:cNvPr>
          <p:cNvSpPr txBox="1"/>
          <p:nvPr/>
        </p:nvSpPr>
        <p:spPr>
          <a:xfrm>
            <a:off x="444137" y="243840"/>
            <a:ext cx="61134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Resident Questionnaire…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- What do we do with this information?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- The quiet residents are not always “happy” </a:t>
            </a:r>
          </a:p>
          <a:p>
            <a:endParaRPr lang="en-US" dirty="0"/>
          </a:p>
          <a:p>
            <a:r>
              <a:rPr lang="en-US" dirty="0"/>
              <a:t>	- How do we handle resident issues brought up in the 	  Questionnaires?</a:t>
            </a:r>
          </a:p>
          <a:p>
            <a:r>
              <a:rPr lang="en-US" dirty="0"/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7C355-BB6C-848D-0C22-DED3A4C4F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193">
            <a:off x="8333980" y="281757"/>
            <a:ext cx="3611193" cy="19535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74179C-881D-123C-0951-DC1340EA4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42">
            <a:off x="9543405" y="2552998"/>
            <a:ext cx="2491740" cy="3322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EC3AF6-5913-3C92-0F68-24ABC6FC53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403">
            <a:off x="5686116" y="393212"/>
            <a:ext cx="2241810" cy="2785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3E5E10-F5C7-C6CE-7567-456B4259A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950">
            <a:off x="6654815" y="3805657"/>
            <a:ext cx="2838314" cy="2086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767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E3F8BF-F911-BB0B-76EF-06FC318981A1}"/>
              </a:ext>
            </a:extLst>
          </p:cNvPr>
          <p:cNvSpPr txBox="1"/>
          <p:nvPr/>
        </p:nvSpPr>
        <p:spPr>
          <a:xfrm>
            <a:off x="531223" y="1184364"/>
            <a:ext cx="10755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Outside of Work Orders, what have you taken from your Questionnaire and used at your own community to benefit residents as a whole?</a:t>
            </a:r>
          </a:p>
        </p:txBody>
      </p:sp>
      <p:pic>
        <p:nvPicPr>
          <p:cNvPr id="3" name="Picture 4" descr="😅😅 - Property Management Memes | Facebook">
            <a:extLst>
              <a:ext uri="{FF2B5EF4-FFF2-40B4-BE49-F238E27FC236}">
                <a16:creationId xmlns:a16="http://schemas.microsoft.com/office/drawing/2014/main" id="{AC6E7126-4AED-783D-2FF6-877015615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051">
            <a:off x="6497844" y="2528243"/>
            <a:ext cx="3520012" cy="316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3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B3B631-F658-96B0-404C-82AB2913E6D2}"/>
              </a:ext>
            </a:extLst>
          </p:cNvPr>
          <p:cNvSpPr txBox="1"/>
          <p:nvPr/>
        </p:nvSpPr>
        <p:spPr>
          <a:xfrm>
            <a:off x="574767" y="548641"/>
            <a:ext cx="9901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RENEWALS!!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F83AD-D80E-D1DD-31EA-B4E2A5272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91" y="2358279"/>
            <a:ext cx="3861064" cy="42471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098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57CB44-BEE5-A8CF-E500-17288F005CCD}"/>
              </a:ext>
            </a:extLst>
          </p:cNvPr>
          <p:cNvSpPr txBox="1"/>
          <p:nvPr/>
        </p:nvSpPr>
        <p:spPr>
          <a:xfrm rot="21332683">
            <a:off x="-156756" y="339438"/>
            <a:ext cx="88566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Time to Role Play! </a:t>
            </a:r>
            <a:r>
              <a:rPr lang="en-US" sz="6000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algn="ctr"/>
            <a:r>
              <a:rPr lang="en-US" sz="2800" dirty="0">
                <a:latin typeface="Algerian" panose="04020705040A02060702" pitchFamily="82" charset="0"/>
                <a:sym typeface="Wingdings" panose="05000000000000000000" pitchFamily="2" charset="2"/>
              </a:rPr>
              <a:t>How to Overcome Objections </a:t>
            </a:r>
          </a:p>
          <a:p>
            <a:pPr algn="ctr"/>
            <a:r>
              <a:rPr lang="en-US" sz="2800" dirty="0">
                <a:latin typeface="Algerian" panose="04020705040A02060702" pitchFamily="82" charset="0"/>
                <a:sym typeface="Wingdings" panose="05000000000000000000" pitchFamily="2" charset="2"/>
              </a:rPr>
              <a:t>During the Renewal Process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pPr algn="ctr"/>
            <a:r>
              <a:rPr lang="en-US" sz="2800" i="1" dirty="0">
                <a:sym typeface="Wingdings" panose="05000000000000000000" pitchFamily="2" charset="2"/>
              </a:rPr>
              <a:t>Break into groups of 4  (2 Maintenance, and 2 Office Staff)</a:t>
            </a:r>
            <a:endParaRPr lang="en-US" sz="2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A4541-EAF2-504A-BE05-CCF2BC02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4114" r="12644" b="2856"/>
          <a:stretch/>
        </p:blipFill>
        <p:spPr>
          <a:xfrm>
            <a:off x="7944233" y="3187961"/>
            <a:ext cx="3771197" cy="26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5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164C3-AE9C-1CCB-8BED-CCA3FC86AA49}"/>
              </a:ext>
            </a:extLst>
          </p:cNvPr>
          <p:cNvSpPr txBox="1"/>
          <p:nvPr/>
        </p:nvSpPr>
        <p:spPr>
          <a:xfrm>
            <a:off x="3091543" y="583474"/>
            <a:ext cx="5286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lgerian" panose="04020705040A02060702" pitchFamily="82" charset="0"/>
              </a:rPr>
              <a:t>SUMMIT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7DCAD-D80A-A65D-6692-7D388D346B8F}"/>
              </a:ext>
            </a:extLst>
          </p:cNvPr>
          <p:cNvSpPr txBox="1"/>
          <p:nvPr/>
        </p:nvSpPr>
        <p:spPr>
          <a:xfrm>
            <a:off x="2011680" y="2360023"/>
            <a:ext cx="6853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What are the two things </a:t>
            </a:r>
          </a:p>
          <a:p>
            <a:pPr algn="ctr"/>
            <a:r>
              <a:rPr lang="en-US" sz="3600" dirty="0">
                <a:latin typeface="Arial Black" panose="020B0A04020102020204" pitchFamily="34" charset="0"/>
              </a:rPr>
              <a:t>needed to hit the Summit?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30C07-56A5-5A53-4239-42D5ABFCF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83" y="3767241"/>
            <a:ext cx="3121152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2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135B97-DC2E-5A57-8B79-5FC4A3634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18" y="132112"/>
            <a:ext cx="3209436" cy="5941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50A17B-AC4D-F3C0-AA1B-BEB3F37282DC}"/>
              </a:ext>
            </a:extLst>
          </p:cNvPr>
          <p:cNvSpPr txBox="1"/>
          <p:nvPr/>
        </p:nvSpPr>
        <p:spPr>
          <a:xfrm>
            <a:off x="5299869" y="323971"/>
            <a:ext cx="60565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/>
              <a:t>Top 3 Communities with more</a:t>
            </a:r>
          </a:p>
          <a:p>
            <a:pPr algn="ctr"/>
            <a:r>
              <a:rPr lang="en-US" sz="3200" b="1" i="1" u="sng" dirty="0"/>
              <a:t> Residents on ACH</a:t>
            </a:r>
          </a:p>
          <a:p>
            <a:pPr algn="ctr"/>
            <a:endParaRPr lang="en-US" sz="1000" b="1" i="1" u="sng" dirty="0"/>
          </a:p>
          <a:p>
            <a:pPr algn="ctr"/>
            <a:r>
              <a:rPr lang="en-US" sz="2800" dirty="0"/>
              <a:t> Park Forest at 92.86%</a:t>
            </a:r>
          </a:p>
          <a:p>
            <a:pPr algn="ctr"/>
            <a:r>
              <a:rPr lang="en-US" sz="2800" dirty="0"/>
              <a:t> Preston Run at 92.86%</a:t>
            </a:r>
          </a:p>
          <a:p>
            <a:pPr algn="ctr"/>
            <a:r>
              <a:rPr lang="en-US" sz="2800" dirty="0"/>
              <a:t> Fenwick Place at 92.31%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2FFD4-B2C6-1F70-B637-B42C1072AA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9" b="21058"/>
          <a:stretch/>
        </p:blipFill>
        <p:spPr>
          <a:xfrm rot="21162379">
            <a:off x="7744098" y="3393629"/>
            <a:ext cx="3034937" cy="17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6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E48B3-27A6-2933-A750-B51874223F63}"/>
              </a:ext>
            </a:extLst>
          </p:cNvPr>
          <p:cNvSpPr txBox="1"/>
          <p:nvPr/>
        </p:nvSpPr>
        <p:spPr>
          <a:xfrm>
            <a:off x="1370810" y="414059"/>
            <a:ext cx="57216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Ready Boards</a:t>
            </a:r>
          </a:p>
        </p:txBody>
      </p:sp>
      <p:pic>
        <p:nvPicPr>
          <p:cNvPr id="4" name="Picture 3" descr="A white board with red writing on it&#10;&#10;Description automatically generated">
            <a:extLst>
              <a:ext uri="{FF2B5EF4-FFF2-40B4-BE49-F238E27FC236}">
                <a16:creationId xmlns:a16="http://schemas.microsoft.com/office/drawing/2014/main" id="{0BCD4665-E135-F0B6-5C00-BBC4F6BAB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0"/>
          <a:stretch/>
        </p:blipFill>
        <p:spPr>
          <a:xfrm rot="5400000">
            <a:off x="6735995" y="785775"/>
            <a:ext cx="5678905" cy="4652786"/>
          </a:xfrm>
          <a:prstGeom prst="rect">
            <a:avLst/>
          </a:prstGeom>
        </p:spPr>
      </p:pic>
      <p:pic>
        <p:nvPicPr>
          <p:cNvPr id="6" name="Picture 5" descr="A sheet of paper with writing on it&#10;&#10;Description automatically generated">
            <a:extLst>
              <a:ext uri="{FF2B5EF4-FFF2-40B4-BE49-F238E27FC236}">
                <a16:creationId xmlns:a16="http://schemas.microsoft.com/office/drawing/2014/main" id="{552AC332-7D4F-919C-15C0-A9F184E17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6" y="1309942"/>
            <a:ext cx="6931499" cy="3335784"/>
          </a:xfrm>
          <a:prstGeom prst="rect">
            <a:avLst/>
          </a:prstGeom>
        </p:spPr>
      </p:pic>
      <p:pic>
        <p:nvPicPr>
          <p:cNvPr id="5" name="Picture 2" descr="Custom Office Dog | Business Notecards | Posty Cards, Inc.">
            <a:extLst>
              <a:ext uri="{FF2B5EF4-FFF2-40B4-BE49-F238E27FC236}">
                <a16:creationId xmlns:a16="http://schemas.microsoft.com/office/drawing/2014/main" id="{010773B3-5C8D-FD59-5ED0-433F0D16E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21" y="3579145"/>
            <a:ext cx="3995637" cy="286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4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C87E76A-8F50-413D-9BFC-C5A1525B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F28EA84-13B4-4494-A4D3-8DE462FF0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EB1B24-66CE-4D63-A39D-2D1B481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CFA88-E9D5-52E5-EE3A-4137340748C3}"/>
              </a:ext>
            </a:extLst>
          </p:cNvPr>
          <p:cNvSpPr txBox="1"/>
          <p:nvPr/>
        </p:nvSpPr>
        <p:spPr>
          <a:xfrm>
            <a:off x="489852" y="355510"/>
            <a:ext cx="2823919" cy="18687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cap="all" dirty="0">
                <a:latin typeface="+mj-lt"/>
                <a:ea typeface="+mj-ea"/>
                <a:cs typeface="+mj-cs"/>
              </a:rPr>
              <a:t>Lease Expiration Board/ Report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8DE337D-1DBA-4536-8145-B43EE65C7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alendar with writing on it&#10;&#10;Description automatically generated">
            <a:extLst>
              <a:ext uri="{FF2B5EF4-FFF2-40B4-BE49-F238E27FC236}">
                <a16:creationId xmlns:a16="http://schemas.microsoft.com/office/drawing/2014/main" id="{6A29FB81-67F1-1843-632F-E93FAA011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230782"/>
            <a:ext cx="4057113" cy="5184808"/>
          </a:xfrm>
          <a:prstGeom prst="rect">
            <a:avLst/>
          </a:prstGeom>
        </p:spPr>
      </p:pic>
      <p:pic>
        <p:nvPicPr>
          <p:cNvPr id="8" name="Picture 7" descr="A white board with writing on it&#10;&#10;Description automatically generated">
            <a:extLst>
              <a:ext uri="{FF2B5EF4-FFF2-40B4-BE49-F238E27FC236}">
                <a16:creationId xmlns:a16="http://schemas.microsoft.com/office/drawing/2014/main" id="{8AD27793-FB79-752D-252A-B1851F478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3145" b="8912"/>
          <a:stretch/>
        </p:blipFill>
        <p:spPr>
          <a:xfrm>
            <a:off x="7885535" y="481108"/>
            <a:ext cx="4145674" cy="2862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49F1A3-CC96-4048-D935-B01CD7493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961" y="3514275"/>
            <a:ext cx="4471039" cy="145308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7233926-059A-41AD-A9F2-56552CF4F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3C145E-93D4-481E-92DC-736D9EBA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Gateway Property Management - Would you believe that January is one of the  most popular times to move? Crazy people crazy! We've just had Christmas!!!  It doesn't really matter what time of">
            <a:extLst>
              <a:ext uri="{FF2B5EF4-FFF2-40B4-BE49-F238E27FC236}">
                <a16:creationId xmlns:a16="http://schemas.microsoft.com/office/drawing/2014/main" id="{05A54BE5-C680-367E-61A9-72D900955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7378">
            <a:off x="367177" y="3487219"/>
            <a:ext cx="2342726" cy="234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7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riends Trivia - NEW — Weston Wine Company">
            <a:extLst>
              <a:ext uri="{FF2B5EF4-FFF2-40B4-BE49-F238E27FC236}">
                <a16:creationId xmlns:a16="http://schemas.microsoft.com/office/drawing/2014/main" id="{7EAE9509-CD65-8E88-CD5D-BB4385D80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" r="1" b="-198"/>
          <a:stretch/>
        </p:blipFill>
        <p:spPr bwMode="auto">
          <a:xfrm>
            <a:off x="0" y="0"/>
            <a:ext cx="12214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4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08530-4880-F308-D603-5237E734B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7603"/>
            <a:ext cx="6270850" cy="4322703"/>
          </a:xfrm>
        </p:spPr>
        <p:txBody>
          <a:bodyPr>
            <a:normAutofit fontScale="25000" lnSpcReduction="2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mission is to create an exceptional living experience that leaves our residents overwhelmingly happy. We strive for excellence by consistently going above and beyond to be remembered, making a positive impact in the lives of our residents. Our commitment extends to achieving high lease renewal rates and maintaining 100% occupancy through our unwavering dedication to exceptional service. We aim to differentiate ourselves as the preferred choice for residents, leaving an unforgettable impression that sets us apart in the industry.</a:t>
            </a:r>
          </a:p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194" name="Picture 2" descr="How Friends ruined TV comedy - Vox">
            <a:extLst>
              <a:ext uri="{FF2B5EF4-FFF2-40B4-BE49-F238E27FC236}">
                <a16:creationId xmlns:a16="http://schemas.microsoft.com/office/drawing/2014/main" id="{3562ED20-EDC7-8886-CB2E-5FA4C865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26" y="2091680"/>
            <a:ext cx="5595738" cy="37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564C5-7977-B573-FF5F-8EA1E17E9147}"/>
              </a:ext>
            </a:extLst>
          </p:cNvPr>
          <p:cNvSpPr txBox="1"/>
          <p:nvPr/>
        </p:nvSpPr>
        <p:spPr>
          <a:xfrm>
            <a:off x="3699700" y="603306"/>
            <a:ext cx="5142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18015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22FC-50DE-8808-8F1C-DA6F4B553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802298"/>
            <a:ext cx="10744200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ptos Narrow" panose="020B0004020202020204" pitchFamily="34" charset="0"/>
              </a:rPr>
              <a:t>What is the average renewal % for Michelson in 2023?</a:t>
            </a:r>
          </a:p>
        </p:txBody>
      </p:sp>
    </p:spTree>
    <p:extLst>
      <p:ext uri="{BB962C8B-B14F-4D97-AF65-F5344CB8AC3E}">
        <p14:creationId xmlns:p14="http://schemas.microsoft.com/office/powerpoint/2010/main" val="297537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A1624-0D11-FE08-142B-EEC93D658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802298"/>
            <a:ext cx="10439399" cy="2541431"/>
          </a:xfrm>
        </p:spPr>
        <p:txBody>
          <a:bodyPr>
            <a:normAutofit/>
          </a:bodyPr>
          <a:lstStyle/>
          <a:p>
            <a:pPr algn="ctr"/>
            <a:r>
              <a:rPr lang="en-US" sz="5900" dirty="0">
                <a:latin typeface="Aptos Narrow" panose="020B0004020202020204" pitchFamily="34" charset="0"/>
              </a:rPr>
              <a:t>What was the average increase for 2023?</a:t>
            </a:r>
          </a:p>
        </p:txBody>
      </p:sp>
    </p:spTree>
    <p:extLst>
      <p:ext uri="{BB962C8B-B14F-4D97-AF65-F5344CB8AC3E}">
        <p14:creationId xmlns:p14="http://schemas.microsoft.com/office/powerpoint/2010/main" val="286694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AC87D7-155A-B92F-9E7B-76ADA6527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4" y="802298"/>
            <a:ext cx="1057459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ptos Narrow" panose="020B0004020202020204" pitchFamily="34" charset="0"/>
              </a:rPr>
              <a:t>What year was the super hero theme for conference?</a:t>
            </a:r>
          </a:p>
        </p:txBody>
      </p:sp>
    </p:spTree>
    <p:extLst>
      <p:ext uri="{BB962C8B-B14F-4D97-AF65-F5344CB8AC3E}">
        <p14:creationId xmlns:p14="http://schemas.microsoft.com/office/powerpoint/2010/main" val="1629359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2281-D19A-9DE2-A43C-B6886BC90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350" y="802298"/>
            <a:ext cx="10439399" cy="2541431"/>
          </a:xfrm>
        </p:spPr>
        <p:txBody>
          <a:bodyPr>
            <a:normAutofit/>
          </a:bodyPr>
          <a:lstStyle/>
          <a:p>
            <a:pPr algn="ctr"/>
            <a:r>
              <a:rPr lang="en-US" sz="5900" dirty="0">
                <a:latin typeface="Aptos Narrow" panose="020B0004020202020204" pitchFamily="34" charset="0"/>
              </a:rPr>
              <a:t>What was the average concession given in 2023?</a:t>
            </a:r>
          </a:p>
        </p:txBody>
      </p:sp>
    </p:spTree>
    <p:extLst>
      <p:ext uri="{BB962C8B-B14F-4D97-AF65-F5344CB8AC3E}">
        <p14:creationId xmlns:p14="http://schemas.microsoft.com/office/powerpoint/2010/main" val="426769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4FB0-8129-A849-C9E3-FEB00AD53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419" y="802298"/>
            <a:ext cx="11105536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ptos Narrow" panose="020B0004020202020204" pitchFamily="34" charset="0"/>
              </a:rPr>
              <a:t>How many cups of coffee does Starbuck's serve annually?</a:t>
            </a:r>
          </a:p>
        </p:txBody>
      </p:sp>
    </p:spTree>
    <p:extLst>
      <p:ext uri="{BB962C8B-B14F-4D97-AF65-F5344CB8AC3E}">
        <p14:creationId xmlns:p14="http://schemas.microsoft.com/office/powerpoint/2010/main" val="2935035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DBAB57-346D-8C0D-9138-1DF0C199B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757"/>
            <a:ext cx="12192000" cy="6399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6FA39-1484-9659-22A5-A7429552BC7E}"/>
              </a:ext>
            </a:extLst>
          </p:cNvPr>
          <p:cNvSpPr txBox="1"/>
          <p:nvPr/>
        </p:nvSpPr>
        <p:spPr>
          <a:xfrm>
            <a:off x="1162594" y="2220685"/>
            <a:ext cx="986681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Thank You for Your Participation!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See YOU at The TOP!</a:t>
            </a:r>
          </a:p>
        </p:txBody>
      </p:sp>
    </p:spTree>
    <p:extLst>
      <p:ext uri="{BB962C8B-B14F-4D97-AF65-F5344CB8AC3E}">
        <p14:creationId xmlns:p14="http://schemas.microsoft.com/office/powerpoint/2010/main" val="372120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352AF-0353-D0CF-A48C-D31E06A8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us…..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41497-B139-F5D8-1CAE-FE41317A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Name, and property you’re from</a:t>
            </a:r>
          </a:p>
          <a:p>
            <a:r>
              <a:rPr lang="en-US" dirty="0"/>
              <a:t>How were YOU there for a resident?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F00D26-79BA-53ED-4E23-2EFB74D3B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3"/>
          <a:stretch/>
        </p:blipFill>
        <p:spPr>
          <a:xfrm rot="367631">
            <a:off x="7803222" y="1394492"/>
            <a:ext cx="3867014" cy="28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3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/>
            </a:gs>
            <a:gs pos="100000">
              <a:schemeClr val="tx2"/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77114B-B0A1-AACB-862B-8131CB0E6C7F}"/>
              </a:ext>
            </a:extLst>
          </p:cNvPr>
          <p:cNvSpPr txBox="1"/>
          <p:nvPr/>
        </p:nvSpPr>
        <p:spPr>
          <a:xfrm>
            <a:off x="224588" y="-105956"/>
            <a:ext cx="11967412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Picture 2" descr="Jokes aside, being a landlord or property manager is a ton of work. Learn  how you can leverage smart home de… | Property management humor, Work  humor, Manager humor">
            <a:extLst>
              <a:ext uri="{FF2B5EF4-FFF2-40B4-BE49-F238E27FC236}">
                <a16:creationId xmlns:a16="http://schemas.microsoft.com/office/drawing/2014/main" id="{8A19E3D7-830B-F291-7D69-A302F9788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356">
            <a:off x="912565" y="2769299"/>
            <a:ext cx="4237915" cy="304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3B59B-6B97-8A8C-2F37-BEEB604B32C4}"/>
              </a:ext>
            </a:extLst>
          </p:cNvPr>
          <p:cNvSpPr txBox="1"/>
          <p:nvPr/>
        </p:nvSpPr>
        <p:spPr>
          <a:xfrm>
            <a:off x="2943497" y="1976845"/>
            <a:ext cx="601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https://www.youtube.com/watch?v=8w3wmQAMoxQ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433E9-D386-D320-8D63-EDDB1900FDED}"/>
              </a:ext>
            </a:extLst>
          </p:cNvPr>
          <p:cNvSpPr txBox="1"/>
          <p:nvPr/>
        </p:nvSpPr>
        <p:spPr>
          <a:xfrm>
            <a:off x="4310742" y="865443"/>
            <a:ext cx="4302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PIVOT!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59D19-5CC0-9C05-FFF2-0CF3E2D91C5D}"/>
              </a:ext>
            </a:extLst>
          </p:cNvPr>
          <p:cNvSpPr txBox="1"/>
          <p:nvPr/>
        </p:nvSpPr>
        <p:spPr>
          <a:xfrm>
            <a:off x="6096000" y="3213463"/>
            <a:ext cx="5609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Sometimes, when things aren’t going the way we expected or if we find something new/ better, WE need to be able to PIVOT! </a:t>
            </a:r>
          </a:p>
        </p:txBody>
      </p:sp>
    </p:spTree>
    <p:extLst>
      <p:ext uri="{BB962C8B-B14F-4D97-AF65-F5344CB8AC3E}">
        <p14:creationId xmlns:p14="http://schemas.microsoft.com/office/powerpoint/2010/main" val="2129242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rking at the front desk of a business... | Funny memes about work, Funny  quotes, Work humor">
            <a:extLst>
              <a:ext uri="{FF2B5EF4-FFF2-40B4-BE49-F238E27FC236}">
                <a16:creationId xmlns:a16="http://schemas.microsoft.com/office/drawing/2014/main" id="{70CBEFB7-38CD-0E14-B3C7-834901294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700">
            <a:off x="254669" y="391886"/>
            <a:ext cx="5501264" cy="49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0D8126-4E44-A587-F14B-FDFFFABC9BBA}"/>
              </a:ext>
            </a:extLst>
          </p:cNvPr>
          <p:cNvSpPr txBox="1"/>
          <p:nvPr/>
        </p:nvSpPr>
        <p:spPr>
          <a:xfrm>
            <a:off x="5721531" y="1793967"/>
            <a:ext cx="6287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aguet Script" panose="00000500000000000000" pitchFamily="2" charset="0"/>
              </a:rPr>
              <a:t>Happy Residents!</a:t>
            </a:r>
          </a:p>
        </p:txBody>
      </p:sp>
    </p:spTree>
    <p:extLst>
      <p:ext uri="{BB962C8B-B14F-4D97-AF65-F5344CB8AC3E}">
        <p14:creationId xmlns:p14="http://schemas.microsoft.com/office/powerpoint/2010/main" val="87444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016D-B5A8-B755-6092-8E9411848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happy residents mean to you?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202F-BA75-9F8E-4A24-F97D16ED61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And How Can happy residents positively impact the community?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B0C2487-4EBA-30CA-5869-AC28C68DA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613">
            <a:off x="7429552" y="4353864"/>
            <a:ext cx="3244323" cy="2275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076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4B7E-AEC1-7006-50AC-5E2C40DC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you done to follow the happy resident Philosophy?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4D32C01-70DC-AFF5-FB41-D22247D50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73" y="2272420"/>
            <a:ext cx="4585672" cy="3439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873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B63D-5768-2ACC-EADE-57EDB9FF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challenges you have faced and how did you make all parties happy?</a:t>
            </a:r>
          </a:p>
        </p:txBody>
      </p:sp>
      <p:pic>
        <p:nvPicPr>
          <p:cNvPr id="4" name="Picture 4" descr="Property Management Memes">
            <a:extLst>
              <a:ext uri="{FF2B5EF4-FFF2-40B4-BE49-F238E27FC236}">
                <a16:creationId xmlns:a16="http://schemas.microsoft.com/office/drawing/2014/main" id="{052397DB-A8A7-8B7D-8DBA-E7B0821C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009">
            <a:off x="847482" y="2403165"/>
            <a:ext cx="3209436" cy="320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D73C91-EC3E-AACB-8291-0241EE3CE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536">
            <a:off x="5865087" y="2231003"/>
            <a:ext cx="3553760" cy="35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3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CD5B-7842-7352-08EA-E7CEB898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12931"/>
            <a:ext cx="9603275" cy="1211213"/>
          </a:xfrm>
        </p:spPr>
        <p:txBody>
          <a:bodyPr>
            <a:normAutofit fontScale="90000"/>
          </a:bodyPr>
          <a:lstStyle/>
          <a:p>
            <a:r>
              <a:rPr lang="en-US" dirty="0"/>
              <a:t>Resident Questionnaires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happy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A243E-93D8-8166-4CAA-78B6E8B32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questionnaire score is not possible without Happy Residents!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r>
              <a:rPr lang="en-US" dirty="0"/>
              <a:t> </a:t>
            </a:r>
          </a:p>
          <a:p>
            <a:r>
              <a:rPr lang="en-US" dirty="0"/>
              <a:t>Happy Residents starts with……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0AA1D-5659-C609-F889-C7536B5B9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705">
            <a:off x="5924764" y="2845411"/>
            <a:ext cx="4754880" cy="3566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852E91-EE9E-9BFA-F284-64C1D4AD4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8841">
            <a:off x="427341" y="3173291"/>
            <a:ext cx="3348532" cy="3514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AD73EF-9361-4577-D8E3-036183A937EB}"/>
              </a:ext>
            </a:extLst>
          </p:cNvPr>
          <p:cNvSpPr/>
          <p:nvPr/>
        </p:nvSpPr>
        <p:spPr>
          <a:xfrm rot="10299761" flipH="1" flipV="1">
            <a:off x="-797960" y="5643414"/>
            <a:ext cx="59253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Celebrating 5 Years!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72088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B5C6F85-C4DC-40C4-90DB-0A2B21F7EC7C}">
  <we:reference id="wa200005566" version="3.0.0.1" store="en-US" storeType="OMEX"/>
  <we:alternateReferences>
    <we:reference id="wa200005566" version="3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8308</TotalTime>
  <Words>463</Words>
  <Application>Microsoft Office PowerPoint</Application>
  <PresentationFormat>Widescreen</PresentationFormat>
  <Paragraphs>57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Algerian</vt:lpstr>
      <vt:lpstr>Aptos Narrow</vt:lpstr>
      <vt:lpstr>Arial</vt:lpstr>
      <vt:lpstr>Arial Black</vt:lpstr>
      <vt:lpstr>Baguet Script</vt:lpstr>
      <vt:lpstr>Calibri</vt:lpstr>
      <vt:lpstr>Gill Sans MT</vt:lpstr>
      <vt:lpstr>Wingdings</vt:lpstr>
      <vt:lpstr>Gallery</vt:lpstr>
      <vt:lpstr>The One Where We Make It To The Top</vt:lpstr>
      <vt:lpstr>PowerPoint Presentation</vt:lpstr>
      <vt:lpstr>Tell us…..</vt:lpstr>
      <vt:lpstr>PowerPoint Presentation</vt:lpstr>
      <vt:lpstr>PowerPoint Presentation</vt:lpstr>
      <vt:lpstr>What does happy residents mean to you?</vt:lpstr>
      <vt:lpstr>What have you done to follow the happy resident Philosophy?</vt:lpstr>
      <vt:lpstr>What are some challenges you have faced and how did you make all parties happy?</vt:lpstr>
      <vt:lpstr>Resident Questionnaires  and  happy teams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average renewal % for Michelson in 2023?</vt:lpstr>
      <vt:lpstr>What was the average increase for 2023?</vt:lpstr>
      <vt:lpstr>What year was the super hero theme for conference?</vt:lpstr>
      <vt:lpstr>What was the average concession given in 2023?</vt:lpstr>
      <vt:lpstr>How many cups of coffee does Starbuck's serve annually?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One Where We Make It To The Top</dc:title>
  <dc:creator>Fatima Viera</dc:creator>
  <cp:lastModifiedBy>Fatima Viera</cp:lastModifiedBy>
  <cp:revision>8</cp:revision>
  <dcterms:created xsi:type="dcterms:W3CDTF">2024-01-07T23:47:03Z</dcterms:created>
  <dcterms:modified xsi:type="dcterms:W3CDTF">2024-02-26T19:18:45Z</dcterms:modified>
</cp:coreProperties>
</file>